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Dosis Light"/>
      <p:regular r:id="rId48"/>
      <p:bold r:id="rId49"/>
    </p:embeddedFont>
    <p:embeddedFont>
      <p:font typeface="Dosis"/>
      <p:regular r:id="rId50"/>
      <p:bold r:id="rId51"/>
    </p:embeddedFont>
    <p:embeddedFont>
      <p:font typeface="Titillium Web"/>
      <p:regular r:id="rId52"/>
      <p:bold r:id="rId53"/>
      <p:italic r:id="rId54"/>
      <p:boldItalic r:id="rId55"/>
    </p:embeddedFont>
    <p:embeddedFont>
      <p:font typeface="Tahoma"/>
      <p:regular r:id="rId56"/>
      <p:bold r:id="rId57"/>
    </p:embeddedFont>
    <p:embeddedFont>
      <p:font typeface="Titillium Web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891C1B-76C5-4759-96AE-CF896F819C9C}">
  <a:tblStyle styleId="{26891C1B-76C5-4759-96AE-CF896F819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osisLight-regular.fntdata"/><Relationship Id="rId47" Type="http://schemas.openxmlformats.org/officeDocument/2006/relationships/slide" Target="slides/slide42.xml"/><Relationship Id="rId49" Type="http://schemas.openxmlformats.org/officeDocument/2006/relationships/font" Target="fonts/Dosi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TitilliumWeb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itilliumWeb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osis-bold.fntdata"/><Relationship Id="rId50" Type="http://schemas.openxmlformats.org/officeDocument/2006/relationships/font" Target="fonts/Dosis-regular.fntdata"/><Relationship Id="rId53" Type="http://schemas.openxmlformats.org/officeDocument/2006/relationships/font" Target="fonts/TitilliumWeb-bold.fntdata"/><Relationship Id="rId52" Type="http://schemas.openxmlformats.org/officeDocument/2006/relationships/font" Target="fonts/TitilliumWeb-regular.fntdata"/><Relationship Id="rId11" Type="http://schemas.openxmlformats.org/officeDocument/2006/relationships/slide" Target="slides/slide6.xml"/><Relationship Id="rId55" Type="http://schemas.openxmlformats.org/officeDocument/2006/relationships/font" Target="fonts/TitilliumWeb-boldItalic.fntdata"/><Relationship Id="rId10" Type="http://schemas.openxmlformats.org/officeDocument/2006/relationships/slide" Target="slides/slide5.xml"/><Relationship Id="rId54" Type="http://schemas.openxmlformats.org/officeDocument/2006/relationships/font" Target="fonts/TitilliumWeb-italic.fntdata"/><Relationship Id="rId13" Type="http://schemas.openxmlformats.org/officeDocument/2006/relationships/slide" Target="slides/slide8.xml"/><Relationship Id="rId57" Type="http://schemas.openxmlformats.org/officeDocument/2006/relationships/font" Target="fonts/Tahoma-bold.fntdata"/><Relationship Id="rId12" Type="http://schemas.openxmlformats.org/officeDocument/2006/relationships/slide" Target="slides/slide7.xml"/><Relationship Id="rId56" Type="http://schemas.openxmlformats.org/officeDocument/2006/relationships/font" Target="fonts/Tahoma-regular.fntdata"/><Relationship Id="rId15" Type="http://schemas.openxmlformats.org/officeDocument/2006/relationships/slide" Target="slides/slide10.xml"/><Relationship Id="rId59" Type="http://schemas.openxmlformats.org/officeDocument/2006/relationships/font" Target="fonts/TitilliumWebLight-bold.fntdata"/><Relationship Id="rId14" Type="http://schemas.openxmlformats.org/officeDocument/2006/relationships/slide" Target="slides/slide9.xml"/><Relationship Id="rId58" Type="http://schemas.openxmlformats.org/officeDocument/2006/relationships/font" Target="fonts/TitilliumWeb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54615bdc82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54615bdc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54615bdc82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54615bdc8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54615bdc82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54615bdc8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54615bdc82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Google Shape;3938;g54615bdc8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g54615bdc82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Google Shape;3945;g54615bdc8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54615bdc82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54615bdc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Google Shape;398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54615bdc8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54615bdc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Google Shape;401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54615bdc82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54615bdc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5" name="Google Shape;409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6" name="Google Shape;4106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54615bdc82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54615bdc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2" name="Google Shape;4172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67baea46e372032d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67baea46e372032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we can interpretate that TF is a protein that binds to specific DNA seq interacting with a ligand and start or suspend the transcription of a target gene.. This regulates gene expression.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54615bdc8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54615bdc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This will help us to better understand the transcriptional regulation in the cell.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g54615bdc82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7" name="Google Shape;3887;g54615bdc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54615bdc82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54615bdc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g54615bdc82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Google Shape;3905;g54615bdc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Google Shape;2679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Google Shape;2680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Google Shape;2738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Google Shape;2800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Google Shape;2801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Google Shape;2903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Google Shape;2953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40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creativecommons.org/licenses/by/4.0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impallari.com/dosis" TargetMode="External"/><Relationship Id="rId4" Type="http://schemas.openxmlformats.org/officeDocument/2006/relationships/hyperlink" Target="http://www.campivisivi.net/titilliu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witter.com/googledocs/status/73008724015664332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0" y="530275"/>
            <a:ext cx="6292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Tool development to identification of conserved regulatory regions</a:t>
            </a:r>
            <a:endParaRPr sz="5000"/>
          </a:p>
        </p:txBody>
      </p:sp>
      <p:sp>
        <p:nvSpPr>
          <p:cNvPr id="3837" name="Google Shape;3837;p13"/>
          <p:cNvSpPr txBox="1"/>
          <p:nvPr/>
        </p:nvSpPr>
        <p:spPr>
          <a:xfrm>
            <a:off x="0" y="3762382"/>
            <a:ext cx="36627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Cristian Jesus Gonzalez Colin</a:t>
            </a:r>
            <a:endParaRPr sz="2000">
              <a:solidFill>
                <a:srgbClr val="F3F3F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Aldo</a:t>
            </a:r>
            <a:endParaRPr sz="2000">
              <a:solidFill>
                <a:srgbClr val="F3F3F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PhD Alejandra Medina</a:t>
            </a:r>
            <a:endParaRPr sz="2000">
              <a:solidFill>
                <a:srgbClr val="F3F3F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2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916" name="Google Shape;3916;p22"/>
          <p:cNvSpPr txBox="1"/>
          <p:nvPr>
            <p:ph idx="1" type="body"/>
          </p:nvPr>
        </p:nvSpPr>
        <p:spPr>
          <a:xfrm>
            <a:off x="718300" y="1762650"/>
            <a:ext cx="6761100" cy="30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Improve the detection accuracy of motif sites with footprint-scan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17" name="Google Shape;3917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footprint-scan</a:t>
            </a:r>
            <a:endParaRPr/>
          </a:p>
        </p:txBody>
      </p:sp>
      <p:sp>
        <p:nvSpPr>
          <p:cNvPr id="3923" name="Google Shape;3923;p2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There are several cases when integrating phylogenetic trees improves sensitive and lowers FPR. (e.g. Bayesian Branch Length Score)</a:t>
            </a:r>
            <a:endParaRPr/>
          </a:p>
        </p:txBody>
      </p:sp>
      <p:sp>
        <p:nvSpPr>
          <p:cNvPr id="3924" name="Google Shape;3924;p23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6" name="Google Shape;3926;p23"/>
          <p:cNvPicPr preferRelativeResize="0"/>
          <p:nvPr/>
        </p:nvPicPr>
        <p:blipFill rotWithShape="1">
          <a:blip r:embed="rId3">
            <a:alphaModFix/>
          </a:blip>
          <a:srcRect b="30895" l="20154" r="62980" t="43143"/>
          <a:stretch/>
        </p:blipFill>
        <p:spPr>
          <a:xfrm>
            <a:off x="4364850" y="1762650"/>
            <a:ext cx="2824848" cy="244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2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BBLS</a:t>
            </a:r>
            <a:endParaRPr/>
          </a:p>
        </p:txBody>
      </p:sp>
      <p:sp>
        <p:nvSpPr>
          <p:cNvPr id="3932" name="Google Shape;3932;p24"/>
          <p:cNvSpPr txBox="1"/>
          <p:nvPr>
            <p:ph idx="1" type="body"/>
          </p:nvPr>
        </p:nvSpPr>
        <p:spPr>
          <a:xfrm>
            <a:off x="718300" y="3324725"/>
            <a:ext cx="72555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BBLS = ∑ r</a:t>
            </a:r>
            <a:r>
              <a:rPr lang="en" sz="1200"/>
              <a:t>i</a:t>
            </a:r>
            <a:r>
              <a:rPr lang="en"/>
              <a:t>BLS(σ</a:t>
            </a:r>
            <a:r>
              <a:rPr lang="en" sz="1200"/>
              <a:t>i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Donde: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 sz="1200"/>
              <a:t>i </a:t>
            </a:r>
            <a:r>
              <a:rPr lang="en"/>
              <a:t>= p</a:t>
            </a:r>
            <a:r>
              <a:rPr lang="en" sz="1200"/>
              <a:t>1</a:t>
            </a:r>
            <a:r>
              <a:rPr lang="en"/>
              <a:t> if </a:t>
            </a:r>
            <a:r>
              <a:rPr lang="en"/>
              <a:t>σ</a:t>
            </a:r>
            <a:r>
              <a:rPr lang="en" sz="1200"/>
              <a:t>i </a:t>
            </a:r>
            <a:r>
              <a:rPr lang="en"/>
              <a:t>= 1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1 - p</a:t>
            </a:r>
            <a:r>
              <a:rPr lang="en" sz="1200"/>
              <a:t>1</a:t>
            </a:r>
            <a:r>
              <a:rPr lang="en"/>
              <a:t> if σ</a:t>
            </a:r>
            <a:r>
              <a:rPr lang="en" sz="1200"/>
              <a:t>i </a:t>
            </a:r>
            <a:r>
              <a:rPr lang="en"/>
              <a:t>= 0</a:t>
            </a:r>
            <a:endParaRPr/>
          </a:p>
        </p:txBody>
      </p:sp>
      <p:sp>
        <p:nvSpPr>
          <p:cNvPr id="3933" name="Google Shape;3933;p2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5" name="Google Shape;3935;p24"/>
          <p:cNvPicPr preferRelativeResize="0"/>
          <p:nvPr/>
        </p:nvPicPr>
        <p:blipFill rotWithShape="1">
          <a:blip r:embed="rId3">
            <a:alphaModFix/>
          </a:blip>
          <a:srcRect b="55470" l="27969" r="29356" t="16742"/>
          <a:stretch/>
        </p:blipFill>
        <p:spPr>
          <a:xfrm>
            <a:off x="2039950" y="1556925"/>
            <a:ext cx="4467024" cy="16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2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3941" name="Google Shape;3941;p25"/>
          <p:cNvSpPr txBox="1"/>
          <p:nvPr>
            <p:ph idx="2" type="body"/>
          </p:nvPr>
        </p:nvSpPr>
        <p:spPr>
          <a:xfrm>
            <a:off x="846279" y="1720775"/>
            <a:ext cx="6552300" cy="31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Bayesian Branch Length Score as a function in footprint-scan.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Securing a list of non-redundant genomes in the RSAT server.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this version of footprint-scan  in the regulatory sequences of the E. coli genome.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the obtained interactions by comparing it to the regulatory network reported in RegulonDB.</a:t>
            </a:r>
            <a:endParaRPr sz="2000"/>
          </a:p>
        </p:txBody>
      </p:sp>
      <p:sp>
        <p:nvSpPr>
          <p:cNvPr id="3942" name="Google Shape;3942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2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48" name="Google Shape;3948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9" name="Google Shape;3949;p26"/>
          <p:cNvSpPr txBox="1"/>
          <p:nvPr>
            <p:ph idx="2" type="body"/>
          </p:nvPr>
        </p:nvSpPr>
        <p:spPr>
          <a:xfrm>
            <a:off x="846279" y="1720775"/>
            <a:ext cx="6552300" cy="31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Bayesian Branch Length Score as a function in footprint-scan.✔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https://github.com/ahcorcha/bbls/blob/master/bbls.py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Securing a list of non-redundant genomes in the RSAT server.✔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this version of footprint-scan  in the regulatory sequences of the E. coli genome. ON GOING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the obtained interactions by comparing it to the regulatory network reported in RegulonDB. TO DO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55" name="Google Shape;3955;p27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27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p2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963" name="Google Shape;3963;p28"/>
          <p:cNvSpPr txBox="1"/>
          <p:nvPr>
            <p:ph idx="2" type="body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3964" name="Google Shape;3964;p28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5" name="Google Shape;3965;p28"/>
          <p:cNvSpPr txBox="1"/>
          <p:nvPr>
            <p:ph idx="2" type="body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b="1" lang="en" sz="1200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www.slidescarnival.com/help-use-presentation-template</a:t>
            </a:r>
            <a:endParaRPr b="1" sz="1200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87A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B87A1"/>
              </a:solidFill>
            </a:endParaRPr>
          </a:p>
        </p:txBody>
      </p:sp>
      <p:sp>
        <p:nvSpPr>
          <p:cNvPr id="3966" name="Google Shape;3966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29"/>
          <p:cNvSpPr txBox="1"/>
          <p:nvPr>
            <p:ph idx="4294967295" type="ctrTitle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972" name="Google Shape;3972;p29"/>
          <p:cNvSpPr txBox="1"/>
          <p:nvPr>
            <p:ph idx="4294967295" type="subTitle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descr="photo-1434030216411-0b793f4b4173.jpg" id="3973" name="Google Shape;3973;p29"/>
          <p:cNvPicPr preferRelativeResize="0"/>
          <p:nvPr/>
        </p:nvPicPr>
        <p:blipFill rotWithShape="1">
          <a:blip r:embed="rId3">
            <a:alphaModFix/>
          </a:blip>
          <a:srcRect b="0" l="23367" r="21417" t="0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30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980" name="Google Shape;3980;p30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31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986" name="Google Shape;3986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1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Regulation Prokaryotes</a:t>
            </a:r>
            <a:endParaRPr/>
          </a:p>
        </p:txBody>
      </p:sp>
      <p:sp>
        <p:nvSpPr>
          <p:cNvPr id="3843" name="Google Shape;3843;p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4" name="Google Shape;3844;p14"/>
          <p:cNvPicPr preferRelativeResize="0"/>
          <p:nvPr/>
        </p:nvPicPr>
        <p:blipFill rotWithShape="1">
          <a:blip r:embed="rId3">
            <a:alphaModFix/>
          </a:blip>
          <a:srcRect b="32452" l="19471" r="18516" t="20636"/>
          <a:stretch/>
        </p:blipFill>
        <p:spPr>
          <a:xfrm>
            <a:off x="1186501" y="1871273"/>
            <a:ext cx="5824700" cy="24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14"/>
          <p:cNvSpPr txBox="1"/>
          <p:nvPr/>
        </p:nvSpPr>
        <p:spPr>
          <a:xfrm>
            <a:off x="534575" y="3445850"/>
            <a:ext cx="411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3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992" name="Google Shape;3992;p32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993" name="Google Shape;3993;p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33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999" name="Google Shape;3999;p33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000" name="Google Shape;4000;p33"/>
          <p:cNvSpPr/>
          <p:nvPr/>
        </p:nvSpPr>
        <p:spPr>
          <a:xfrm>
            <a:off x="2347313" y="2155769"/>
            <a:ext cx="270850" cy="2586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1" name="Google Shape;4001;p33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002" name="Google Shape;4002;p3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4" name="Google Shape;4004;p3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005" name="Google Shape;4005;p3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9" name="Google Shape;4009;p33"/>
          <p:cNvSpPr/>
          <p:nvPr/>
        </p:nvSpPr>
        <p:spPr>
          <a:xfrm rot="2466991">
            <a:off x="978868" y="928441"/>
            <a:ext cx="376301" cy="3593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33"/>
          <p:cNvSpPr/>
          <p:nvPr/>
        </p:nvSpPr>
        <p:spPr>
          <a:xfrm rot="-1609377">
            <a:off x="1529232" y="1154513"/>
            <a:ext cx="270839" cy="2586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33"/>
          <p:cNvSpPr/>
          <p:nvPr/>
        </p:nvSpPr>
        <p:spPr>
          <a:xfrm rot="2925705">
            <a:off x="3171263" y="1359369"/>
            <a:ext cx="202799" cy="1936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33"/>
          <p:cNvSpPr/>
          <p:nvPr/>
        </p:nvSpPr>
        <p:spPr>
          <a:xfrm rot="-1609197">
            <a:off x="2135091" y="394613"/>
            <a:ext cx="182676" cy="1744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34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4019" name="Google Shape;4019;p3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4020" name="Google Shape;4020;p3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4021" name="Google Shape;4021;p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3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4027" name="Google Shape;4027;p35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4028" name="Google Shape;4028;p35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4029" name="Google Shape;4029;p35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0" name="Google Shape;4030;p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6"/>
          <p:cNvSpPr txBox="1"/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036" name="Google Shape;4036;p36"/>
          <p:cNvSpPr txBox="1"/>
          <p:nvPr>
            <p:ph idx="1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4037" name="Google Shape;4037;p36"/>
          <p:cNvPicPr preferRelativeResize="0"/>
          <p:nvPr/>
        </p:nvPicPr>
        <p:blipFill rotWithShape="1">
          <a:blip r:embed="rId3">
            <a:alphaModFix/>
          </a:blip>
          <a:srcRect b="0" l="21977" r="15991" t="0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37"/>
          <p:cNvSpPr txBox="1"/>
          <p:nvPr>
            <p:ph idx="4294967295" type="title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4" name="Google Shape;4044;p3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3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4050" name="Google Shape;4050;p38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1" name="Google Shape;4051;p38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D3E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2" name="Google Shape;4052;p38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3" name="Google Shape;4053;p3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3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059" name="Google Shape;4059;p39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{26891C1B-76C5-4759-96AE-CF896F819C9C}</a:tableStyleId>
              </a:tblPr>
              <a:tblGrid>
                <a:gridCol w="1553100"/>
                <a:gridCol w="1553100"/>
                <a:gridCol w="1553100"/>
                <a:gridCol w="1553100"/>
              </a:tblGrid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</a:tr>
            </a:tbl>
          </a:graphicData>
        </a:graphic>
      </p:graphicFrame>
      <p:sp>
        <p:nvSpPr>
          <p:cNvPr id="4060" name="Google Shape;4060;p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40"/>
          <p:cNvSpPr/>
          <p:nvPr/>
        </p:nvSpPr>
        <p:spPr>
          <a:xfrm>
            <a:off x="718300" y="1039554"/>
            <a:ext cx="7278052" cy="3467104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40"/>
          <p:cNvSpPr txBox="1"/>
          <p:nvPr>
            <p:ph idx="4294967295" type="title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67" name="Google Shape;4067;p40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8" name="Google Shape;4068;p40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40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40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40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40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40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fmla="val 29444" name="adj1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41"/>
          <p:cNvSpPr txBox="1"/>
          <p:nvPr>
            <p:ph idx="4294967295" type="ctrTitle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4080" name="Google Shape;4080;p41"/>
          <p:cNvSpPr txBox="1"/>
          <p:nvPr>
            <p:ph idx="4294967295" type="subTitle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4081" name="Google Shape;4081;p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Regulation </a:t>
            </a:r>
            <a:r>
              <a:rPr lang="en"/>
              <a:t>Prokaryotes</a:t>
            </a:r>
            <a:endParaRPr/>
          </a:p>
        </p:txBody>
      </p:sp>
      <p:sp>
        <p:nvSpPr>
          <p:cNvPr id="3851" name="Google Shape;3851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2" name="Google Shape;3852;p15"/>
          <p:cNvPicPr preferRelativeResize="0"/>
          <p:nvPr/>
        </p:nvPicPr>
        <p:blipFill rotWithShape="1">
          <a:blip r:embed="rId3">
            <a:alphaModFix/>
          </a:blip>
          <a:srcRect b="37065" l="5662" r="38050" t="37988"/>
          <a:stretch/>
        </p:blipFill>
        <p:spPr>
          <a:xfrm>
            <a:off x="1989137" y="1541175"/>
            <a:ext cx="5431900" cy="13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15"/>
          <p:cNvPicPr preferRelativeResize="0"/>
          <p:nvPr/>
        </p:nvPicPr>
        <p:blipFill rotWithShape="1">
          <a:blip r:embed="rId4">
            <a:alphaModFix/>
          </a:blip>
          <a:srcRect b="26034" l="7052" r="37109" t="33242"/>
          <a:stretch/>
        </p:blipFill>
        <p:spPr>
          <a:xfrm>
            <a:off x="2546700" y="3074825"/>
            <a:ext cx="4381852" cy="17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4" name="Google Shape;3854;p15"/>
          <p:cNvSpPr txBox="1"/>
          <p:nvPr>
            <p:ph type="title"/>
          </p:nvPr>
        </p:nvSpPr>
        <p:spPr>
          <a:xfrm>
            <a:off x="231300" y="2971400"/>
            <a:ext cx="2138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Lac </a:t>
            </a:r>
            <a:r>
              <a:rPr lang="en" sz="2400">
                <a:solidFill>
                  <a:srgbClr val="000000"/>
                </a:solidFill>
              </a:rPr>
              <a:t>Operon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42"/>
          <p:cNvSpPr txBox="1"/>
          <p:nvPr>
            <p:ph idx="4294967295" type="ctrTitle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4087" name="Google Shape;4087;p42"/>
          <p:cNvSpPr txBox="1"/>
          <p:nvPr>
            <p:ph idx="4294967295" type="subTitle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4088" name="Google Shape;4088;p42"/>
          <p:cNvSpPr txBox="1"/>
          <p:nvPr>
            <p:ph idx="4294967295" type="ctrTitle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4089" name="Google Shape;4089;p42"/>
          <p:cNvSpPr txBox="1"/>
          <p:nvPr>
            <p:ph idx="4294967295" type="subTitle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4090" name="Google Shape;4090;p42"/>
          <p:cNvSpPr txBox="1"/>
          <p:nvPr>
            <p:ph idx="4294967295" type="ctrTitle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4091" name="Google Shape;4091;p42"/>
          <p:cNvSpPr txBox="1"/>
          <p:nvPr>
            <p:ph idx="4294967295" type="subTitle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4092" name="Google Shape;4092;p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4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098" name="Google Shape;4098;p43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cap="flat" cmpd="sng" w="76200">
            <a:solidFill>
              <a:srgbClr val="D3E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9" name="Google Shape;4099;p43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cap="flat" cmpd="sng" w="76200">
            <a:solidFill>
              <a:srgbClr val="0B87A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00" name="Google Shape;4100;p43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cap="flat" cmpd="sng" w="76200">
            <a:solidFill>
              <a:srgbClr val="80BFB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101" name="Google Shape;4101;p43"/>
          <p:cNvCxnSpPr>
            <a:stCxn id="4098" idx="3"/>
            <a:endCxn id="4100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cap="flat" cmpd="sng" w="38100">
            <a:solidFill>
              <a:srgbClr val="D3EBD5"/>
            </a:solidFill>
            <a:prstDash val="solid"/>
            <a:round/>
            <a:headEnd len="sm" w="sm" type="diamond"/>
            <a:tailEnd len="sm" w="sm" type="diamond"/>
          </a:ln>
        </p:spPr>
      </p:cxnSp>
      <p:cxnSp>
        <p:nvCxnSpPr>
          <p:cNvPr id="4102" name="Google Shape;4102;p43"/>
          <p:cNvCxnSpPr>
            <a:stCxn id="4100" idx="3"/>
            <a:endCxn id="4099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cap="flat" cmpd="sng" w="38100">
            <a:solidFill>
              <a:srgbClr val="80BFB7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4103" name="Google Shape;4103;p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4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109" name="Google Shape;4109;p44"/>
          <p:cNvSpPr txBox="1"/>
          <p:nvPr>
            <p:ph idx="1" type="body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110" name="Google Shape;4110;p44"/>
          <p:cNvSpPr txBox="1"/>
          <p:nvPr>
            <p:ph idx="2" type="body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111" name="Google Shape;4111;p44"/>
          <p:cNvSpPr txBox="1"/>
          <p:nvPr>
            <p:ph idx="3" type="body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12" name="Google Shape;4112;p44"/>
          <p:cNvSpPr txBox="1"/>
          <p:nvPr>
            <p:ph idx="1" type="body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113" name="Google Shape;4113;p44"/>
          <p:cNvSpPr txBox="1"/>
          <p:nvPr>
            <p:ph idx="2" type="body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114" name="Google Shape;4114;p44"/>
          <p:cNvSpPr txBox="1"/>
          <p:nvPr>
            <p:ph idx="3" type="body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15" name="Google Shape;4115;p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45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</a:t>
            </a:r>
            <a:r>
              <a:rPr lang="en" u="sng">
                <a:solidFill>
                  <a:srgbClr val="003B55"/>
                </a:solidFill>
                <a:hlinkClick r:id="rId3"/>
              </a:rPr>
              <a:t>Google Sheets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121" name="Google Shape;4121;p4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00"/>
            <a:ext cx="5141325" cy="42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2" name="Google Shape;4122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46"/>
          <p:cNvSpPr/>
          <p:nvPr/>
        </p:nvSpPr>
        <p:spPr>
          <a:xfrm>
            <a:off x="4328485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46"/>
          <p:cNvSpPr txBox="1"/>
          <p:nvPr>
            <p:ph idx="4294967295" type="body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ANDROID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129" name="Google Shape;4129;p46"/>
          <p:cNvSpPr/>
          <p:nvPr/>
        </p:nvSpPr>
        <p:spPr>
          <a:xfrm>
            <a:off x="44218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30" name="Google Shape;4130;p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47"/>
          <p:cNvSpPr/>
          <p:nvPr/>
        </p:nvSpPr>
        <p:spPr>
          <a:xfrm>
            <a:off x="4344021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36" name="Google Shape;4136;p47"/>
          <p:cNvSpPr/>
          <p:nvPr/>
        </p:nvSpPr>
        <p:spPr>
          <a:xfrm>
            <a:off x="447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37" name="Google Shape;4137;p47"/>
          <p:cNvSpPr txBox="1"/>
          <p:nvPr>
            <p:ph idx="4294967295" type="body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iPHONE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138" name="Google Shape;4138;p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48"/>
          <p:cNvSpPr/>
          <p:nvPr/>
        </p:nvSpPr>
        <p:spPr>
          <a:xfrm>
            <a:off x="3874527" y="535613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48"/>
          <p:cNvSpPr/>
          <p:nvPr/>
        </p:nvSpPr>
        <p:spPr>
          <a:xfrm>
            <a:off x="40732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45" name="Google Shape;4145;p48"/>
          <p:cNvSpPr txBox="1"/>
          <p:nvPr>
            <p:ph idx="4294967295" type="body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146" name="Google Shape;4146;p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49"/>
          <p:cNvSpPr/>
          <p:nvPr/>
        </p:nvSpPr>
        <p:spPr>
          <a:xfrm>
            <a:off x="3388400" y="1109269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49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53" name="Google Shape;4153;p49"/>
          <p:cNvSpPr txBox="1"/>
          <p:nvPr>
            <p:ph idx="4294967295" type="body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DESKTOP</a:t>
            </a: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154" name="Google Shape;4154;p4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50"/>
          <p:cNvSpPr txBox="1"/>
          <p:nvPr>
            <p:ph idx="4294967295" type="ctrTitle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160" name="Google Shape;4160;p50"/>
          <p:cNvSpPr txBox="1"/>
          <p:nvPr>
            <p:ph idx="4294967295" type="subTitle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161" name="Google Shape;4161;p50"/>
          <p:cNvSpPr txBox="1"/>
          <p:nvPr>
            <p:ph idx="4294967295" type="body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162" name="Google Shape;4162;p5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5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8" name="Google Shape;4168;p5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/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/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169" name="Google Shape;4169;p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16"/>
          <p:cNvSpPr txBox="1"/>
          <p:nvPr>
            <p:ph type="title"/>
          </p:nvPr>
        </p:nvSpPr>
        <p:spPr>
          <a:xfrm>
            <a:off x="680675" y="4290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Regulation </a:t>
            </a:r>
            <a:r>
              <a:rPr lang="en"/>
              <a:t>Prokaryotes</a:t>
            </a:r>
            <a:endParaRPr/>
          </a:p>
        </p:txBody>
      </p:sp>
      <p:sp>
        <p:nvSpPr>
          <p:cNvPr id="3860" name="Google Shape;3860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1" name="Google Shape;3861;p16"/>
          <p:cNvPicPr preferRelativeResize="0"/>
          <p:nvPr/>
        </p:nvPicPr>
        <p:blipFill rotWithShape="1">
          <a:blip r:embed="rId3">
            <a:alphaModFix/>
          </a:blip>
          <a:srcRect b="39912" l="7783" r="38865" t="33639"/>
          <a:stretch/>
        </p:blipFill>
        <p:spPr>
          <a:xfrm>
            <a:off x="3131187" y="1183025"/>
            <a:ext cx="3844248" cy="1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16"/>
          <p:cNvPicPr preferRelativeResize="0"/>
          <p:nvPr/>
        </p:nvPicPr>
        <p:blipFill rotWithShape="1">
          <a:blip r:embed="rId4">
            <a:alphaModFix/>
          </a:blip>
          <a:srcRect b="26543" l="7003" r="37805" t="40548"/>
          <a:stretch/>
        </p:blipFill>
        <p:spPr>
          <a:xfrm>
            <a:off x="3131175" y="2372525"/>
            <a:ext cx="3844252" cy="128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Google Shape;3863;p16"/>
          <p:cNvPicPr preferRelativeResize="0"/>
          <p:nvPr/>
        </p:nvPicPr>
        <p:blipFill rotWithShape="1">
          <a:blip r:embed="rId5">
            <a:alphaModFix/>
          </a:blip>
          <a:srcRect b="27312" l="7156" r="37622" t="37403"/>
          <a:stretch/>
        </p:blipFill>
        <p:spPr>
          <a:xfrm>
            <a:off x="3131176" y="3709525"/>
            <a:ext cx="3781524" cy="13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16"/>
          <p:cNvSpPr txBox="1"/>
          <p:nvPr>
            <p:ph type="title"/>
          </p:nvPr>
        </p:nvSpPr>
        <p:spPr>
          <a:xfrm>
            <a:off x="231300" y="2971400"/>
            <a:ext cx="2138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Trp </a:t>
            </a:r>
            <a:r>
              <a:rPr lang="en" sz="2400">
                <a:solidFill>
                  <a:srgbClr val="000000"/>
                </a:solidFill>
              </a:rPr>
              <a:t>Operon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p52"/>
          <p:cNvSpPr txBox="1"/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175" name="Google Shape;4175;p52"/>
          <p:cNvSpPr txBox="1"/>
          <p:nvPr>
            <p:ph idx="1" type="body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b="1" sz="13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b="1" sz="13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/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/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</a:t>
            </a:r>
            <a:r>
              <a:rPr lang="en" sz="1300">
                <a:solidFill>
                  <a:srgbClr val="003B55"/>
                </a:solidFill>
              </a:rPr>
              <a:t> </a:t>
            </a:r>
            <a:r>
              <a:rPr b="1" lang="en" sz="1300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b="1" lang="en" sz="1300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b="1" lang="en" sz="130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b="1" lang="en" sz="1300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b="1" lang="en" sz="13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b="1" lang="en" sz="1300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b="1" lang="en" sz="13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b="1" lang="en" sz="1300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b="1" lang="en" sz="13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b="1" sz="1300">
              <a:solidFill>
                <a:srgbClr val="003B55"/>
              </a:solidFill>
            </a:endParaRPr>
          </a:p>
        </p:txBody>
      </p:sp>
      <p:sp>
        <p:nvSpPr>
          <p:cNvPr id="4176" name="Google Shape;4176;p52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77" name="Google Shape;4177;p5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2" name="Google Shape;4182;p53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183" name="Google Shape;4183;p53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53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53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53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3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3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9" name="Google Shape;4189;p53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190" name="Google Shape;4190;p53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3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2" name="Google Shape;4192;p53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193" name="Google Shape;4193;p53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3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5" name="Google Shape;4195;p53"/>
          <p:cNvSpPr/>
          <p:nvPr/>
        </p:nvSpPr>
        <p:spPr>
          <a:xfrm>
            <a:off x="20015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53"/>
          <p:cNvSpPr/>
          <p:nvPr/>
        </p:nvSpPr>
        <p:spPr>
          <a:xfrm>
            <a:off x="25849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7" name="Google Shape;4197;p53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198" name="Google Shape;4198;p53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3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3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1" name="Google Shape;4201;p53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202" name="Google Shape;4202;p53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3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3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3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6" name="Google Shape;4206;p53"/>
          <p:cNvSpPr/>
          <p:nvPr/>
        </p:nvSpPr>
        <p:spPr>
          <a:xfrm>
            <a:off x="42087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7" name="Google Shape;4207;p53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208" name="Google Shape;4208;p53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3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3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3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3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3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53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3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3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3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3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3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3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3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3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53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3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3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3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3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8" name="Google Shape;4228;p53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229" name="Google Shape;4229;p53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53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1" name="Google Shape;4231;p53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232" name="Google Shape;4232;p53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53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3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5" name="Google Shape;4235;p53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236" name="Google Shape;4236;p53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53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53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9" name="Google Shape;4239;p53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240" name="Google Shape;4240;p53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53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3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3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4" name="Google Shape;4244;p53"/>
          <p:cNvSpPr/>
          <p:nvPr/>
        </p:nvSpPr>
        <p:spPr>
          <a:xfrm>
            <a:off x="19718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53"/>
          <p:cNvSpPr/>
          <p:nvPr/>
        </p:nvSpPr>
        <p:spPr>
          <a:xfrm>
            <a:off x="25359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6" name="Google Shape;4246;p53"/>
          <p:cNvSpPr/>
          <p:nvPr/>
        </p:nvSpPr>
        <p:spPr>
          <a:xfrm>
            <a:off x="31046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53"/>
          <p:cNvSpPr/>
          <p:nvPr/>
        </p:nvSpPr>
        <p:spPr>
          <a:xfrm>
            <a:off x="36793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8" name="Google Shape;4248;p53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249" name="Google Shape;4249;p53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3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1" name="Google Shape;4251;p53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252" name="Google Shape;4252;p53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53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4" name="Google Shape;4254;p53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255" name="Google Shape;4255;p53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3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7" name="Google Shape;4257;p53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258" name="Google Shape;4258;p53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53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0" name="Google Shape;4260;p53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261" name="Google Shape;4261;p53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53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53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53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5" name="Google Shape;4265;p53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266" name="Google Shape;4266;p53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53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8" name="Google Shape;4268;p53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269" name="Google Shape;4269;p53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53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53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2" name="Google Shape;4272;p53"/>
          <p:cNvSpPr/>
          <p:nvPr/>
        </p:nvSpPr>
        <p:spPr>
          <a:xfrm>
            <a:off x="25425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3" name="Google Shape;4273;p53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274" name="Google Shape;4274;p53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53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6" name="Google Shape;4276;p53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277" name="Google Shape;4277;p53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53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53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53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53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2" name="Google Shape;4282;p53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283" name="Google Shape;4283;p53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3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5" name="Google Shape;4285;p53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286" name="Google Shape;4286;p53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3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3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3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3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1" name="Google Shape;4291;p53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292" name="Google Shape;4292;p53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3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53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3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3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7" name="Google Shape;4297;p53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298" name="Google Shape;4298;p53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3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3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3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2" name="Google Shape;4302;p53"/>
          <p:cNvSpPr/>
          <p:nvPr/>
        </p:nvSpPr>
        <p:spPr>
          <a:xfrm>
            <a:off x="8601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14236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19872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5" name="Google Shape;4305;p53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306" name="Google Shape;4306;p53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3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8" name="Google Shape;4308;p53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309" name="Google Shape;4309;p53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53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1" name="Google Shape;4311;p53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312" name="Google Shape;4312;p53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3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4" name="Google Shape;4314;p53"/>
          <p:cNvSpPr/>
          <p:nvPr/>
        </p:nvSpPr>
        <p:spPr>
          <a:xfrm>
            <a:off x="42413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5" name="Google Shape;4315;p53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316" name="Google Shape;4316;p5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8" name="Google Shape;4318;p53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319" name="Google Shape;4319;p53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3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3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3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3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4" name="Google Shape;4324;p53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325" name="Google Shape;4325;p53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7" name="Google Shape;4327;p53"/>
          <p:cNvSpPr/>
          <p:nvPr/>
        </p:nvSpPr>
        <p:spPr>
          <a:xfrm>
            <a:off x="1416008" y="2600114"/>
            <a:ext cx="334860" cy="429808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53"/>
          <p:cNvSpPr/>
          <p:nvPr/>
        </p:nvSpPr>
        <p:spPr>
          <a:xfrm>
            <a:off x="895849" y="2600114"/>
            <a:ext cx="248083" cy="429808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9" name="Google Shape;4329;p53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330" name="Google Shape;4330;p53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2" name="Google Shape;4332;p53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333" name="Google Shape;4333;p53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5" name="Google Shape;4335;p53"/>
          <p:cNvSpPr/>
          <p:nvPr/>
        </p:nvSpPr>
        <p:spPr>
          <a:xfrm>
            <a:off x="36599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6" name="Google Shape;4336;p53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337" name="Google Shape;4337;p5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9" name="Google Shape;4339;p53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340" name="Google Shape;4340;p53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3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53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3" name="Google Shape;4343;p53"/>
          <p:cNvSpPr/>
          <p:nvPr/>
        </p:nvSpPr>
        <p:spPr>
          <a:xfrm>
            <a:off x="2649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53"/>
          <p:cNvSpPr/>
          <p:nvPr/>
        </p:nvSpPr>
        <p:spPr>
          <a:xfrm>
            <a:off x="48299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5" name="Google Shape;4345;p53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346" name="Google Shape;4346;p53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53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8" name="Google Shape;4348;p53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349" name="Google Shape;4349;p53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3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53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53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3" name="Google Shape;4353;p53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354" name="Google Shape;4354;p53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3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3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7" name="Google Shape;4357;p53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358" name="Google Shape;4358;p53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3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0" name="Google Shape;4360;p53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361" name="Google Shape;4361;p53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3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53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4" name="Google Shape;4364;p53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365" name="Google Shape;4365;p53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3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3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3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3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0" name="Google Shape;4370;p53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371" name="Google Shape;4371;p53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3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3" name="Google Shape;4373;p53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374" name="Google Shape;4374;p5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9" name="Google Shape;4379;p53"/>
          <p:cNvSpPr/>
          <p:nvPr/>
        </p:nvSpPr>
        <p:spPr>
          <a:xfrm>
            <a:off x="47687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0" name="Google Shape;4380;p53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381" name="Google Shape;4381;p5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3" name="Google Shape;4383;p53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384" name="Google Shape;4384;p5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8" name="Google Shape;4388;p53"/>
          <p:cNvSpPr/>
          <p:nvPr/>
        </p:nvSpPr>
        <p:spPr>
          <a:xfrm>
            <a:off x="8192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9" name="Google Shape;4389;p53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390" name="Google Shape;4390;p53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3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3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3" name="Google Shape;4393;p53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394" name="Google Shape;4394;p53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3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3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7" name="Google Shape;4397;p53"/>
          <p:cNvSpPr/>
          <p:nvPr/>
        </p:nvSpPr>
        <p:spPr>
          <a:xfrm>
            <a:off x="31041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53"/>
          <p:cNvSpPr/>
          <p:nvPr/>
        </p:nvSpPr>
        <p:spPr>
          <a:xfrm>
            <a:off x="2540554" y="3793571"/>
            <a:ext cx="339959" cy="297093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53"/>
          <p:cNvSpPr/>
          <p:nvPr/>
        </p:nvSpPr>
        <p:spPr>
          <a:xfrm>
            <a:off x="36661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0" name="Google Shape;4400;p53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401" name="Google Shape;4401;p53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3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3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4" name="Google Shape;4404;p53"/>
          <p:cNvSpPr/>
          <p:nvPr/>
        </p:nvSpPr>
        <p:spPr>
          <a:xfrm>
            <a:off x="47881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5" name="Google Shape;4405;p53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406" name="Google Shape;4406;p53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3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3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9" name="Google Shape;4409;p53"/>
          <p:cNvSpPr/>
          <p:nvPr/>
        </p:nvSpPr>
        <p:spPr>
          <a:xfrm>
            <a:off x="2235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0" name="Google Shape;4410;p53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411" name="Google Shape;4411;p53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53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53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53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53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6" name="Google Shape;4416;p53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417" name="Google Shape;4417;p53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53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3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0" name="Google Shape;4420;p53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421" name="Google Shape;4421;p53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53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53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4" name="Google Shape;4424;p53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425" name="Google Shape;4425;p53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53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53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53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53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0" name="Google Shape;4430;p53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431" name="Google Shape;4431;p53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53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53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53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53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6" name="Google Shape;4436;p53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437" name="Google Shape;4437;p53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53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9" name="Google Shape;4439;p53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440" name="Google Shape;4440;p5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5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5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5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5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6" name="Google Shape;4446;p53"/>
          <p:cNvSpPr/>
          <p:nvPr/>
        </p:nvSpPr>
        <p:spPr>
          <a:xfrm>
            <a:off x="47661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7" name="Google Shape;4447;p53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448" name="Google Shape;4448;p53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53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53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3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3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3" name="Google Shape;4453;p53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454" name="Google Shape;4454;p53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455" name="Google Shape;4455;p53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456" name="Google Shape;4456;p53"/>
          <p:cNvSpPr/>
          <p:nvPr/>
        </p:nvSpPr>
        <p:spPr>
          <a:xfrm>
            <a:off x="6172538" y="27232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7" name="Google Shape;4457;p53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458" name="Google Shape;4458;p53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3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0" name="Google Shape;4460;p53"/>
          <p:cNvSpPr/>
          <p:nvPr/>
        </p:nvSpPr>
        <p:spPr>
          <a:xfrm>
            <a:off x="7057526" y="27026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1" name="Google Shape;4461;p53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462" name="Google Shape;4462;p53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3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4" name="Google Shape;4464;p53"/>
          <p:cNvSpPr/>
          <p:nvPr/>
        </p:nvSpPr>
        <p:spPr>
          <a:xfrm>
            <a:off x="6461198" y="38027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B87A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5" name="Google Shape;4465;p53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66" name="Google Shape;4466;p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54"/>
          <p:cNvSpPr txBox="1"/>
          <p:nvPr/>
        </p:nvSpPr>
        <p:spPr>
          <a:xfrm>
            <a:off x="20114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2" name="Google Shape;4472;p54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3" name="Google Shape;4473;p54"/>
          <p:cNvSpPr txBox="1"/>
          <p:nvPr/>
        </p:nvSpPr>
        <p:spPr>
          <a:xfrm>
            <a:off x="496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B87A1"/>
                </a:solidFill>
              </a:rPr>
              <a:t>😉</a:t>
            </a:r>
            <a:endParaRPr sz="9600">
              <a:solidFill>
                <a:srgbClr val="0B87A1"/>
              </a:solidFill>
            </a:endParaRPr>
          </a:p>
        </p:txBody>
      </p:sp>
      <p:sp>
        <p:nvSpPr>
          <p:cNvPr id="4474" name="Google Shape;4474;p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Regulation Eukaryotes</a:t>
            </a:r>
            <a:endParaRPr/>
          </a:p>
        </p:txBody>
      </p:sp>
      <p:sp>
        <p:nvSpPr>
          <p:cNvPr id="3870" name="Google Shape;3870;p17"/>
          <p:cNvSpPr txBox="1"/>
          <p:nvPr>
            <p:ph idx="1" type="body"/>
          </p:nvPr>
        </p:nvSpPr>
        <p:spPr>
          <a:xfrm>
            <a:off x="718300" y="1733550"/>
            <a:ext cx="33777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Activity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Activator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Repressor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Specificity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Global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Specific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Mechanisms</a:t>
            </a:r>
            <a:endParaRPr/>
          </a:p>
        </p:txBody>
      </p:sp>
      <p:sp>
        <p:nvSpPr>
          <p:cNvPr id="3871" name="Google Shape;3871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2" name="Google Shape;3872;p17"/>
          <p:cNvPicPr preferRelativeResize="0"/>
          <p:nvPr/>
        </p:nvPicPr>
        <p:blipFill rotWithShape="1">
          <a:blip r:embed="rId3">
            <a:alphaModFix/>
          </a:blip>
          <a:srcRect b="37263" l="39498" r="9137" t="40516"/>
          <a:stretch/>
        </p:blipFill>
        <p:spPr>
          <a:xfrm>
            <a:off x="4124900" y="1580838"/>
            <a:ext cx="3303925" cy="328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</a:t>
            </a:r>
            <a:r>
              <a:rPr lang="en"/>
              <a:t> TF Binding Site</a:t>
            </a:r>
            <a:endParaRPr/>
          </a:p>
        </p:txBody>
      </p:sp>
      <p:sp>
        <p:nvSpPr>
          <p:cNvPr id="3878" name="Google Shape;3878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79" name="Google Shape;3879;p18"/>
          <p:cNvCxnSpPr/>
          <p:nvPr/>
        </p:nvCxnSpPr>
        <p:spPr>
          <a:xfrm flipH="1">
            <a:off x="3488650" y="1596775"/>
            <a:ext cx="61020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0" name="Google Shape;3880;p18"/>
          <p:cNvCxnSpPr>
            <a:stCxn id="3877" idx="2"/>
          </p:cNvCxnSpPr>
          <p:nvPr/>
        </p:nvCxnSpPr>
        <p:spPr>
          <a:xfrm>
            <a:off x="4098850" y="1596775"/>
            <a:ext cx="1185600" cy="8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1" name="Google Shape;3881;p18"/>
          <p:cNvSpPr txBox="1"/>
          <p:nvPr>
            <p:ph type="title"/>
          </p:nvPr>
        </p:nvSpPr>
        <p:spPr>
          <a:xfrm>
            <a:off x="2501225" y="2846850"/>
            <a:ext cx="25764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Wet lab approach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2" name="Google Shape;3882;p18"/>
          <p:cNvSpPr txBox="1"/>
          <p:nvPr>
            <p:ph type="title"/>
          </p:nvPr>
        </p:nvSpPr>
        <p:spPr>
          <a:xfrm>
            <a:off x="5230050" y="2846850"/>
            <a:ext cx="25764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Dry</a:t>
            </a:r>
            <a:r>
              <a:rPr lang="en">
                <a:solidFill>
                  <a:srgbClr val="000000"/>
                </a:solidFill>
              </a:rPr>
              <a:t> lab approach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83" name="Google Shape;3883;p18"/>
          <p:cNvPicPr preferRelativeResize="0"/>
          <p:nvPr/>
        </p:nvPicPr>
        <p:blipFill rotWithShape="1">
          <a:blip r:embed="rId3">
            <a:alphaModFix/>
          </a:blip>
          <a:srcRect b="54742" l="24779" r="21433" t="23217"/>
          <a:stretch/>
        </p:blipFill>
        <p:spPr>
          <a:xfrm>
            <a:off x="4579300" y="3511550"/>
            <a:ext cx="4372448" cy="100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18"/>
          <p:cNvPicPr preferRelativeResize="0"/>
          <p:nvPr/>
        </p:nvPicPr>
        <p:blipFill rotWithShape="1">
          <a:blip r:embed="rId4">
            <a:alphaModFix/>
          </a:blip>
          <a:srcRect b="17951" l="51293" r="23101" t="18793"/>
          <a:stretch/>
        </p:blipFill>
        <p:spPr>
          <a:xfrm>
            <a:off x="235075" y="1596775"/>
            <a:ext cx="2341376" cy="3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Bioinformatics</a:t>
            </a:r>
            <a:r>
              <a:rPr lang="en"/>
              <a:t> programs</a:t>
            </a:r>
            <a:endParaRPr/>
          </a:p>
        </p:txBody>
      </p:sp>
      <p:sp>
        <p:nvSpPr>
          <p:cNvPr id="3890" name="Google Shape;3890;p19"/>
          <p:cNvSpPr txBox="1"/>
          <p:nvPr>
            <p:ph idx="2" type="body"/>
          </p:nvPr>
        </p:nvSpPr>
        <p:spPr>
          <a:xfrm>
            <a:off x="4165473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MotifMap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NotEvo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footprint-scan*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1" name="Google Shape;3891;p19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Monkey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Phyloscan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PhastCons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2" name="Google Shape;3892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Bioinformatics programs</a:t>
            </a:r>
            <a:endParaRPr/>
          </a:p>
        </p:txBody>
      </p:sp>
      <p:sp>
        <p:nvSpPr>
          <p:cNvPr id="3898" name="Google Shape;3898;p20"/>
          <p:cNvSpPr txBox="1"/>
          <p:nvPr>
            <p:ph idx="2" type="body"/>
          </p:nvPr>
        </p:nvSpPr>
        <p:spPr>
          <a:xfrm>
            <a:off x="4165473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MotifMap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NotEvo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footprint-scan*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9" name="Google Shape;3899;p20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Monkey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Phyloscan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PhastCons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0" name="Google Shape;3900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1" name="Google Shape;3901;p20"/>
          <p:cNvPicPr preferRelativeResize="0"/>
          <p:nvPr/>
        </p:nvPicPr>
        <p:blipFill rotWithShape="1">
          <a:blip r:embed="rId3">
            <a:alphaModFix/>
          </a:blip>
          <a:srcRect b="74596" l="18079" r="68346" t="8733"/>
          <a:stretch/>
        </p:blipFill>
        <p:spPr>
          <a:xfrm>
            <a:off x="2952575" y="3493025"/>
            <a:ext cx="1833624" cy="126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2" name="Google Shape;3902;p20"/>
          <p:cNvCxnSpPr/>
          <p:nvPr/>
        </p:nvCxnSpPr>
        <p:spPr>
          <a:xfrm flipH="1">
            <a:off x="4052700" y="3027800"/>
            <a:ext cx="1363500" cy="5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p2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footprint-scan</a:t>
            </a:r>
            <a:endParaRPr/>
          </a:p>
        </p:txBody>
      </p:sp>
      <p:sp>
        <p:nvSpPr>
          <p:cNvPr id="3908" name="Google Shape;3908;p21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0" name="Google Shape;3910;p21"/>
          <p:cNvPicPr preferRelativeResize="0"/>
          <p:nvPr/>
        </p:nvPicPr>
        <p:blipFill rotWithShape="1">
          <a:blip r:embed="rId3">
            <a:alphaModFix/>
          </a:blip>
          <a:srcRect b="28500" l="26753" r="28996" t="48493"/>
          <a:stretch/>
        </p:blipFill>
        <p:spPr>
          <a:xfrm>
            <a:off x="494924" y="1972900"/>
            <a:ext cx="7207852" cy="2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